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9" r:id="rId4"/>
    <p:sldId id="264" r:id="rId5"/>
    <p:sldId id="260" r:id="rId6"/>
    <p:sldId id="267" r:id="rId7"/>
    <p:sldId id="268" r:id="rId8"/>
    <p:sldId id="286" r:id="rId9"/>
    <p:sldId id="285" r:id="rId10"/>
    <p:sldId id="305" r:id="rId11"/>
    <p:sldId id="304" r:id="rId12"/>
    <p:sldId id="306" r:id="rId13"/>
    <p:sldId id="276" r:id="rId14"/>
    <p:sldId id="294" r:id="rId15"/>
    <p:sldId id="295" r:id="rId16"/>
    <p:sldId id="296" r:id="rId17"/>
    <p:sldId id="297" r:id="rId18"/>
    <p:sldId id="298" r:id="rId19"/>
    <p:sldId id="299" r:id="rId20"/>
    <p:sldId id="301" r:id="rId21"/>
    <p:sldId id="302" r:id="rId22"/>
    <p:sldId id="303" r:id="rId23"/>
    <p:sldId id="270" r:id="rId24"/>
    <p:sldId id="287" r:id="rId25"/>
    <p:sldId id="288" r:id="rId26"/>
    <p:sldId id="289" r:id="rId27"/>
    <p:sldId id="290" r:id="rId28"/>
    <p:sldId id="275" r:id="rId29"/>
    <p:sldId id="291" r:id="rId30"/>
    <p:sldId id="292" r:id="rId31"/>
    <p:sldId id="293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2" autoAdjust="0"/>
    <p:restoredTop sz="94660"/>
  </p:normalViewPr>
  <p:slideViewPr>
    <p:cSldViewPr snapToGrid="0">
      <p:cViewPr varScale="1">
        <p:scale>
          <a:sx n="70" d="100"/>
          <a:sy n="70" d="100"/>
        </p:scale>
        <p:origin x="3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Final</a:t>
            </a:r>
            <a:r>
              <a:rPr lang="en-US" baseline="0" dirty="0" smtClean="0"/>
              <a:t> Stocks</a:t>
            </a:r>
            <a:endParaRPr lang="en-US" dirty="0"/>
          </a:p>
        </c:rich>
      </c:tx>
      <c:layout>
        <c:manualLayout>
          <c:xMode val="edge"/>
          <c:yMode val="edge"/>
          <c:x val="0.39617150418784791"/>
          <c:y val="6.56346013214777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734559372879"/>
          <c:y val="0.3042984203767013"/>
          <c:w val="0.82869723381795568"/>
          <c:h val="0.50537544800783485"/>
        </c:manualLayout>
      </c:layout>
      <c:lineChart>
        <c:grouping val="standard"/>
        <c:varyColors val="0"/>
        <c:ser>
          <c:idx val="0"/>
          <c:order val="0"/>
          <c:tx>
            <c:strRef>
              <c:f>Milho!$A$9</c:f>
              <c:strCache>
                <c:ptCount val="1"/>
                <c:pt idx="0">
                  <c:v>Estoque final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Milho!$B$2:$L$2</c:f>
              <c:numCache>
                <c:formatCode>General</c:formatCode>
                <c:ptCount val="11"/>
                <c:pt idx="0">
                  <c:v>2008</c:v>
                </c:pt>
                <c:pt idx="1">
                  <c:v>2009</c:v>
                </c:pt>
                <c:pt idx="2">
                  <c:v>2009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</c:numCache>
            </c:numRef>
          </c:cat>
          <c:val>
            <c:numRef>
              <c:f>Milho!$B$9:$L$9</c:f>
              <c:numCache>
                <c:formatCode>#,##0</c:formatCode>
                <c:ptCount val="11"/>
                <c:pt idx="0">
                  <c:v>9912.4038539603025</c:v>
                </c:pt>
                <c:pt idx="1">
                  <c:v>9294.7073560916197</c:v>
                </c:pt>
                <c:pt idx="2">
                  <c:v>5788.7937748242275</c:v>
                </c:pt>
                <c:pt idx="3">
                  <c:v>5524.4045295956648</c:v>
                </c:pt>
                <c:pt idx="4">
                  <c:v>4433</c:v>
                </c:pt>
                <c:pt idx="5">
                  <c:v>9786.5813252830558</c:v>
                </c:pt>
                <c:pt idx="6">
                  <c:v>14432.568705621219</c:v>
                </c:pt>
                <c:pt idx="7">
                  <c:v>7133.1270441079687</c:v>
                </c:pt>
                <c:pt idx="8">
                  <c:v>6894.8858461662603</c:v>
                </c:pt>
                <c:pt idx="9">
                  <c:v>16957.068647243679</c:v>
                </c:pt>
                <c:pt idx="10">
                  <c:v>18558.201676405253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6857728"/>
        <c:axId val="396858120"/>
      </c:lineChart>
      <c:catAx>
        <c:axId val="39685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858120"/>
        <c:crosses val="autoZero"/>
        <c:auto val="1"/>
        <c:lblAlgn val="ctr"/>
        <c:lblOffset val="100"/>
        <c:noMultiLvlLbl val="0"/>
      </c:catAx>
      <c:valAx>
        <c:axId val="396858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000000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857728"/>
        <c:crosses val="autoZero"/>
        <c:crossBetween val="between"/>
      </c:valAx>
      <c:spPr>
        <a:noFill/>
        <a:ln>
          <a:solidFill>
            <a:srgbClr val="00000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9989103" cy="68580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518968" y="6095767"/>
            <a:ext cx="2255520" cy="640631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71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451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5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3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/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8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4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4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4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49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9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5"/>
          <p:cNvSpPr>
            <a:spLocks noChangeAspect="1"/>
          </p:cNvSpPr>
          <p:nvPr userDrawn="1"/>
        </p:nvSpPr>
        <p:spPr bwMode="hidden">
          <a:xfrm>
            <a:off x="6578866" y="-1323"/>
            <a:ext cx="5613134" cy="6859323"/>
          </a:xfrm>
          <a:custGeom>
            <a:avLst/>
            <a:gdLst>
              <a:gd name="T0" fmla="*/ 4315 w 7078"/>
              <a:gd name="T1" fmla="*/ 4313 h 8639"/>
              <a:gd name="T2" fmla="*/ 4315 w 7078"/>
              <a:gd name="T3" fmla="*/ 4313 h 8639"/>
              <a:gd name="T4" fmla="*/ 0 w 7078"/>
              <a:gd name="T5" fmla="*/ 0 h 8639"/>
              <a:gd name="T6" fmla="*/ 7078 w 7078"/>
              <a:gd name="T7" fmla="*/ 0 h 8639"/>
              <a:gd name="T8" fmla="*/ 7078 w 7078"/>
              <a:gd name="T9" fmla="*/ 8639 h 8639"/>
              <a:gd name="T10" fmla="*/ 0 w 7078"/>
              <a:gd name="T11" fmla="*/ 8639 h 8639"/>
              <a:gd name="T12" fmla="*/ 4315 w 7078"/>
              <a:gd name="T13" fmla="*/ 4313 h 8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78" h="8639">
                <a:moveTo>
                  <a:pt x="4315" y="4313"/>
                </a:moveTo>
                <a:lnTo>
                  <a:pt x="4315" y="4313"/>
                </a:lnTo>
                <a:cubicBezTo>
                  <a:pt x="4315" y="1906"/>
                  <a:pt x="2391" y="0"/>
                  <a:pt x="0" y="0"/>
                </a:cubicBezTo>
                <a:lnTo>
                  <a:pt x="7078" y="0"/>
                </a:lnTo>
                <a:lnTo>
                  <a:pt x="7078" y="8639"/>
                </a:lnTo>
                <a:lnTo>
                  <a:pt x="0" y="8639"/>
                </a:lnTo>
                <a:cubicBezTo>
                  <a:pt x="2391" y="8639"/>
                  <a:pt x="4315" y="6731"/>
                  <a:pt x="4315" y="4313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71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518968" y="6095767"/>
            <a:ext cx="2255520" cy="6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5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18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bg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38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2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9989103" cy="68580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518968" y="6095767"/>
            <a:ext cx="2255520" cy="640631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71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5"/>
          <p:cNvSpPr>
            <a:spLocks noChangeAspect="1"/>
          </p:cNvSpPr>
          <p:nvPr userDrawn="1"/>
        </p:nvSpPr>
        <p:spPr bwMode="hidden">
          <a:xfrm>
            <a:off x="6578866" y="-1323"/>
            <a:ext cx="5613134" cy="6859323"/>
          </a:xfrm>
          <a:custGeom>
            <a:avLst/>
            <a:gdLst>
              <a:gd name="T0" fmla="*/ 4315 w 7078"/>
              <a:gd name="T1" fmla="*/ 4313 h 8639"/>
              <a:gd name="T2" fmla="*/ 4315 w 7078"/>
              <a:gd name="T3" fmla="*/ 4313 h 8639"/>
              <a:gd name="T4" fmla="*/ 0 w 7078"/>
              <a:gd name="T5" fmla="*/ 0 h 8639"/>
              <a:gd name="T6" fmla="*/ 7078 w 7078"/>
              <a:gd name="T7" fmla="*/ 0 h 8639"/>
              <a:gd name="T8" fmla="*/ 7078 w 7078"/>
              <a:gd name="T9" fmla="*/ 8639 h 8639"/>
              <a:gd name="T10" fmla="*/ 0 w 7078"/>
              <a:gd name="T11" fmla="*/ 8639 h 8639"/>
              <a:gd name="T12" fmla="*/ 4315 w 7078"/>
              <a:gd name="T13" fmla="*/ 4313 h 8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78" h="8639">
                <a:moveTo>
                  <a:pt x="4315" y="4313"/>
                </a:moveTo>
                <a:lnTo>
                  <a:pt x="4315" y="4313"/>
                </a:lnTo>
                <a:cubicBezTo>
                  <a:pt x="4315" y="1906"/>
                  <a:pt x="2391" y="0"/>
                  <a:pt x="0" y="0"/>
                </a:cubicBezTo>
                <a:lnTo>
                  <a:pt x="7078" y="0"/>
                </a:lnTo>
                <a:lnTo>
                  <a:pt x="7078" y="8639"/>
                </a:lnTo>
                <a:lnTo>
                  <a:pt x="0" y="8639"/>
                </a:lnTo>
                <a:cubicBezTo>
                  <a:pt x="2391" y="8639"/>
                  <a:pt x="4315" y="6731"/>
                  <a:pt x="4315" y="4313"/>
                </a:cubicBez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14500"/>
            <a:ext cx="8382000" cy="2438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71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518968" y="6095767"/>
            <a:ext cx="2255520" cy="6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7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8191500" y="895350"/>
            <a:ext cx="4000500" cy="50673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2192000" cy="68580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51"/>
              <a:endParaRPr lang="en-US" sz="3840">
                <a:solidFill>
                  <a:srgbClr val="00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pPr defTabSz="1219151"/>
              <a:endParaRPr lang="en-US" sz="384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571499" y="533400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3657600"/>
            <a:ext cx="723900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499" y="533136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498" y="3657600"/>
            <a:ext cx="7239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4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499" y="533400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499" y="3657600"/>
            <a:ext cx="7239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400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9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9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476500" y="6317033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9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/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4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4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4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4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49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97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0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571500" y="533400"/>
            <a:ext cx="8382000" cy="35814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43815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December 10, 2018</a:t>
            </a:fld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>
                <a:solidFill>
                  <a:srgbClr val="FFFFFF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7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500" y="533136"/>
            <a:ext cx="8382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500" y="3657600"/>
            <a:ext cx="8382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bg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5000">
                <a:solidFill>
                  <a:schemeClr val="tx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750"/>
              </a:spcBef>
              <a:buFontTx/>
              <a:buNone/>
              <a:defRPr>
                <a:solidFill>
                  <a:schemeClr val="tx1"/>
                </a:solidFill>
              </a:defRPr>
            </a:lvl5pPr>
            <a:lvl6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6pPr>
            <a:lvl7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7pPr>
            <a:lvl8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8pPr>
            <a:lvl9pPr marL="0" indent="0">
              <a:spcBef>
                <a:spcPts val="750"/>
              </a:spcBef>
              <a:buFontTx/>
              <a:buNone/>
              <a:defRPr baseline="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38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19C24B-07A6-42F2-8996-471DEE138C3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44F7033-1C6C-4A5A-B020-A0DE0FFE3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9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8191500" y="895350"/>
            <a:ext cx="4000500" cy="50673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2192000" cy="68580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51"/>
              <a:endParaRPr lang="en-US" sz="3840">
                <a:solidFill>
                  <a:srgbClr val="000000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pPr defTabSz="1219151"/>
              <a:endParaRPr lang="en-US" sz="3840">
                <a:solidFill>
                  <a:srgbClr val="000000"/>
                </a:solidFill>
              </a:endParaRPr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571499" y="533400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571500" y="3657600"/>
            <a:ext cx="7239001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9906000" y="6317033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524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4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499" y="533136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498" y="3657600"/>
            <a:ext cx="7239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02365" y="-2"/>
            <a:ext cx="608531" cy="53313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FFFFFF"/>
                </a:solidFill>
              </a:rPr>
              <a:t>DXC Proprietary and Confidential</a:t>
            </a:r>
            <a:endParaRPr lang="en-US" sz="917" dirty="0">
              <a:solidFill>
                <a:srgbClr val="FFFFFF"/>
              </a:solidFill>
            </a:endParaRP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FFFFFF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71499" y="533400"/>
            <a:ext cx="7239000" cy="2857500"/>
          </a:xfrm>
        </p:spPr>
        <p:txBody>
          <a:bodyPr anchor="b" anchorCtr="0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571499" y="3657600"/>
            <a:ext cx="7239000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333" b="1">
                <a:solidFill>
                  <a:schemeClr val="tx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19206" y="6095767"/>
            <a:ext cx="2255520" cy="640631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02366" y="-1"/>
            <a:ext cx="608530" cy="533137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6286500" y="6317033"/>
            <a:ext cx="5334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9906000" y="533400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683921"/>
            <a:fld id="{03C7D0F0-10D5-4191-B6F4-99306F468FEF}" type="datetime4">
              <a:rPr lang="en-US" sz="116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116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56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4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73592" y="0"/>
            <a:ext cx="468702" cy="410632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51"/>
            <a:endParaRPr lang="en-US" sz="3840">
              <a:solidFill>
                <a:srgbClr val="0000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9334500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 bwMode="black">
          <a:xfrm>
            <a:off x="454025" y="6188075"/>
            <a:ext cx="1706880" cy="48480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/>
            <a:fld id="{03C7D0F0-10D5-4191-B6F4-99306F468FEF}" type="datetime4">
              <a:rPr lang="en-US" sz="917">
                <a:solidFill>
                  <a:srgbClr val="000000"/>
                </a:solidFill>
              </a:rPr>
              <a:pPr algn="r" defTabSz="683921"/>
              <a:t>December 10, 2018</a:t>
            </a:fld>
            <a:endParaRPr lang="en-US" sz="917" dirty="0">
              <a:solidFill>
                <a:srgbClr val="000000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/>
            <a:fld id="{18E29826-F105-4F77-B977-03F4A4723A21}" type="slidenum">
              <a:rPr lang="en-US" sz="917" b="1">
                <a:solidFill>
                  <a:srgbClr val="000000"/>
                </a:solidFill>
              </a:rPr>
              <a:pPr algn="r" defTabSz="683921"/>
              <a:t>‹#›</a:t>
            </a:fld>
            <a:endParaRPr lang="en-US" sz="917" b="1" dirty="0">
              <a:solidFill>
                <a:srgbClr val="000000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000500" y="6317033"/>
            <a:ext cx="4191000" cy="22860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17" dirty="0" smtClean="0">
                <a:solidFill>
                  <a:srgbClr val="000000"/>
                </a:solidFill>
              </a:rPr>
              <a:t>DXC Proprietary and Confidential</a:t>
            </a:r>
            <a:endParaRPr lang="en-US" sz="91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8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  <p:sldLayoutId id="2147483705" r:id="rId41"/>
    <p:sldLayoutId id="2147483706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333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7496" y="173105"/>
            <a:ext cx="8382000" cy="3264408"/>
          </a:xfrm>
        </p:spPr>
        <p:txBody>
          <a:bodyPr/>
          <a:lstStyle/>
          <a:p>
            <a:pPr algn="ctr"/>
            <a:r>
              <a:rPr lang="en-US" dirty="0" smtClean="0"/>
              <a:t>VLI – Excess Export Forecasting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776" y="5266944"/>
            <a:ext cx="421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DXC - Analytics Data Labs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32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3" y="240356"/>
            <a:ext cx="10317179" cy="589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18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77" y="480767"/>
            <a:ext cx="9708741" cy="557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7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66" y="437938"/>
            <a:ext cx="9554607" cy="549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00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68744" y="2551175"/>
            <a:ext cx="7499184" cy="1050929"/>
          </a:xfrm>
        </p:spPr>
        <p:txBody>
          <a:bodyPr/>
          <a:lstStyle/>
          <a:p>
            <a:r>
              <a:rPr lang="en-US" dirty="0" smtClean="0"/>
              <a:t>Export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32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885" y="559015"/>
            <a:ext cx="11049000" cy="1181363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31885" y="1152143"/>
            <a:ext cx="11049000" cy="223186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600" dirty="0" smtClean="0">
                <a:latin typeface="+mn-lt"/>
              </a:rPr>
              <a:t>Approach &amp; Solution:</a:t>
            </a:r>
          </a:p>
          <a:p>
            <a:endParaRPr lang="en-US" altLang="en-US" sz="16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used Agro Stat data considering exports values for different States of Brazil over 2011-2018 and using them to build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 forecasting techniques ARIMAX</a:t>
            </a:r>
            <a:r>
              <a:rPr lang="en-US" altLang="en-US" sz="2000" b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(ARIMA </a:t>
            </a:r>
            <a:r>
              <a:rPr lang="en-US" altLang="en-US" sz="2000" b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Seasonality </a:t>
            </a:r>
            <a:r>
              <a:rPr lang="en-US" altLang="en-US" sz="2000" b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Co-</a:t>
            </a:r>
            <a:r>
              <a:rPr 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Variates </a:t>
            </a: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is used for modelling of Soya &amp;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0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have built 13 models each for Soya and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5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b="0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n-US" sz="1600" b="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en-US" sz="2800" b="0" dirty="0">
              <a:latin typeface="Arial" panose="020B0604020202020204" pitchFamily="34" charset="0"/>
            </a:endParaRPr>
          </a:p>
          <a:p>
            <a:endParaRPr lang="en-US" sz="1600" dirty="0" smtClean="0"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4277" y="3752484"/>
            <a:ext cx="1767050" cy="14341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219151"/>
            <a:endParaRPr lang="en-US" sz="1050" b="1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675" y="4233887"/>
            <a:ext cx="1818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0196">
              <a:spcAft>
                <a:spcPts val="400"/>
              </a:spcAft>
              <a:buSzPct val="100000"/>
            </a:pPr>
            <a:r>
              <a:rPr lang="en-US" sz="1000" b="1" dirty="0" smtClean="0">
                <a:solidFill>
                  <a:srgbClr val="000000"/>
                </a:solidFill>
              </a:rPr>
              <a:t>Monthly Data for different States of Brazil (2011-18)</a:t>
            </a:r>
            <a:endParaRPr lang="en-US" sz="1000" b="1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99461" y="4473173"/>
            <a:ext cx="915793" cy="2788"/>
          </a:xfrm>
          <a:prstGeom prst="straightConnector1">
            <a:avLst/>
          </a:prstGeom>
          <a:ln w="222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49288" y="4018444"/>
            <a:ext cx="14352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196">
              <a:spcAft>
                <a:spcPts val="400"/>
              </a:spcAft>
              <a:buSzPct val="100000"/>
            </a:pPr>
            <a:r>
              <a:rPr lang="en-US" sz="1100" b="1" dirty="0" smtClean="0">
                <a:solidFill>
                  <a:srgbClr val="000000"/>
                </a:solidFill>
                <a:cs typeface="HP Simplified" pitchFamily="34" charset="0"/>
              </a:rPr>
              <a:t>Training Data      (11-17)</a:t>
            </a:r>
            <a:endParaRPr lang="en-US" sz="1100" b="1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31285" y="3758911"/>
            <a:ext cx="1767050" cy="1434100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219151"/>
            <a:endParaRPr lang="en-US" sz="1050" b="1" dirty="0">
              <a:solidFill>
                <a:srgbClr val="000000"/>
              </a:solidFill>
              <a:cs typeface="HP Simplified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53450" y="3454035"/>
            <a:ext cx="1722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3"/>
            <a:r>
              <a:rPr lang="en-US" sz="1600" b="1" dirty="0">
                <a:solidFill>
                  <a:srgbClr val="000000"/>
                </a:solidFill>
              </a:rPr>
              <a:t>Model Building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02800" y="3955415"/>
            <a:ext cx="1588548" cy="468143"/>
          </a:xfrm>
          <a:prstGeom prst="roundRect">
            <a:avLst>
              <a:gd name="adj" fmla="val 836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r>
              <a:rPr lang="en-US" sz="1050" b="1" dirty="0" smtClean="0">
                <a:solidFill>
                  <a:srgbClr val="FFFFFF"/>
                </a:solidFill>
              </a:rPr>
              <a:t>SARIMA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79647" y="4580135"/>
            <a:ext cx="1818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30196">
              <a:spcAft>
                <a:spcPts val="400"/>
              </a:spcAft>
              <a:buSzPct val="100000"/>
            </a:pPr>
            <a:r>
              <a:rPr lang="en-US" sz="1000" b="1" dirty="0" smtClean="0">
                <a:solidFill>
                  <a:srgbClr val="000000"/>
                </a:solidFill>
              </a:rPr>
              <a:t>Using Previous lags for future Predictions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87730" y="4008157"/>
            <a:ext cx="1426087" cy="790301"/>
          </a:xfrm>
          <a:prstGeom prst="roundRect">
            <a:avLst>
              <a:gd name="adj" fmla="val 836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r>
              <a:rPr lang="en-US" sz="1050" b="1" dirty="0" smtClean="0">
                <a:solidFill>
                  <a:srgbClr val="FFFFFF"/>
                </a:solidFill>
              </a:rPr>
              <a:t>Time Series Model</a:t>
            </a:r>
            <a:endParaRPr lang="en-US" sz="1050" b="1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498335" y="4475961"/>
            <a:ext cx="915793" cy="2788"/>
          </a:xfrm>
          <a:prstGeom prst="straightConnector1">
            <a:avLst/>
          </a:prstGeom>
          <a:ln w="222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4" idx="2"/>
          </p:cNvCxnSpPr>
          <p:nvPr/>
        </p:nvCxnSpPr>
        <p:spPr>
          <a:xfrm rot="16200000" flipH="1">
            <a:off x="4032163" y="2822222"/>
            <a:ext cx="1030818" cy="5759541"/>
          </a:xfrm>
          <a:prstGeom prst="bentConnector2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3514484" y="5930263"/>
            <a:ext cx="1435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30196">
              <a:spcAft>
                <a:spcPts val="400"/>
              </a:spcAft>
              <a:buSzPct val="100000"/>
            </a:pPr>
            <a:r>
              <a:rPr lang="en-US" sz="1100" b="1" dirty="0" smtClean="0">
                <a:solidFill>
                  <a:srgbClr val="000000"/>
                </a:solidFill>
                <a:cs typeface="HP Simplified" pitchFamily="34" charset="0"/>
              </a:rPr>
              <a:t>Test Data (2018)</a:t>
            </a:r>
            <a:endParaRPr lang="en-US" sz="1100" b="1" dirty="0">
              <a:solidFill>
                <a:srgbClr val="000000"/>
              </a:solidFill>
              <a:cs typeface="HP Simplified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427343" y="4832081"/>
            <a:ext cx="0" cy="138532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950618" y="4469534"/>
            <a:ext cx="492945" cy="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8443563" y="3810581"/>
          <a:ext cx="3711056" cy="180615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93219"/>
                <a:gridCol w="526211"/>
                <a:gridCol w="715993"/>
                <a:gridCol w="862641"/>
                <a:gridCol w="912992"/>
              </a:tblGrid>
              <a:tr h="6417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Month</a:t>
                      </a:r>
                      <a:endParaRPr lang="en-US" sz="12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State</a:t>
                      </a:r>
                      <a:endParaRPr lang="en-US" sz="12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Actual Export (A)</a:t>
                      </a:r>
                      <a:endParaRPr lang="en-US" sz="12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Predicted</a:t>
                      </a:r>
                      <a:r>
                        <a:rPr lang="en-US" sz="1200" baseline="0" dirty="0" smtClean="0"/>
                        <a:t> Export (P)</a:t>
                      </a:r>
                      <a:endParaRPr lang="en-US" sz="12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</a:rPr>
                        <a:t>Residuals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1200" dirty="0" smtClean="0"/>
                        <a:t>(A-P)</a:t>
                      </a:r>
                      <a:endParaRPr lang="en-US" sz="12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1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January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MT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3100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 smtClean="0"/>
                        <a:t>3000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 smtClean="0"/>
                        <a:t>100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February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MS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1200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300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811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March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GO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……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 smtClean="0"/>
                        <a:t>……..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000" dirty="0" smtClean="0"/>
                        <a:t>………..</a:t>
                      </a:r>
                      <a:endParaRPr lang="en-US" sz="1000" dirty="0"/>
                    </a:p>
                  </a:txBody>
                  <a:tcPr marL="76200" marR="762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9487987" y="3514403"/>
            <a:ext cx="2002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3"/>
            <a:r>
              <a:rPr lang="en-US" sz="1600" b="1" dirty="0" smtClean="0">
                <a:solidFill>
                  <a:srgbClr val="000000"/>
                </a:solidFill>
              </a:rPr>
              <a:t>Model Evaluation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446255" y="695731"/>
            <a:ext cx="5724016" cy="68509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Modeling Approach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909160" y="1129508"/>
            <a:ext cx="2017776" cy="78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ARIMAX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95816" y="818418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Economic Factors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8722" y="2198378"/>
            <a:ext cx="1044857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Month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8805" y="2198378"/>
            <a:ext cx="896803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Zone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54166" y="847022"/>
            <a:ext cx="3493971" cy="28320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619204" y="2944507"/>
            <a:ext cx="276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Trend, Seasonality, </a:t>
            </a:r>
          </a:p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Co-variates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3575484" y="1952147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386291" y="241509"/>
            <a:ext cx="7677508" cy="38260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Data Sources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9422" y="1722981"/>
            <a:ext cx="2029968" cy="95410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Brazil Exchange Rate w.r.t USD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China </a:t>
            </a:r>
            <a:r>
              <a:rPr lang="en-US" sz="1400" dirty="0"/>
              <a:t>Exchange Rate </a:t>
            </a:r>
            <a:r>
              <a:rPr lang="en-US" sz="1400" dirty="0" smtClean="0"/>
              <a:t>w.r.t USD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899422" y="2790618"/>
            <a:ext cx="2029968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Interest Rates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Inflation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65717" y="3529282"/>
            <a:ext cx="2029968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Brazil,&amp; </a:t>
            </a:r>
            <a:r>
              <a:rPr lang="en-US" sz="1400" dirty="0"/>
              <a:t>US </a:t>
            </a:r>
            <a:r>
              <a:rPr lang="en-US" sz="1400" dirty="0" smtClean="0"/>
              <a:t>–    Soja and Milho Import and Exports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8742" y="4527461"/>
            <a:ext cx="2168652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Price of Soja and Milho internationally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539437" y="654518"/>
            <a:ext cx="2767262" cy="5559898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309511" y="2187421"/>
            <a:ext cx="1031163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Soja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Milho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674" y="3888330"/>
            <a:ext cx="5072175" cy="220900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8742" y="5397963"/>
            <a:ext cx="2168652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CBOT &amp; Base Prices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49" y="3888330"/>
            <a:ext cx="3786151" cy="224527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529575" y="818418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Production Lags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915293" y="698280"/>
            <a:ext cx="2767262" cy="2734829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345171" y="1938424"/>
            <a:ext cx="2029968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Last 13 Months Production lags for Soya &amp; Milho</a:t>
            </a:r>
            <a:endParaRPr lang="en-US" sz="1400" dirty="0"/>
          </a:p>
        </p:txBody>
      </p:sp>
      <p:sp>
        <p:nvSpPr>
          <p:cNvPr id="35" name="Down Arrow 34"/>
          <p:cNvSpPr/>
          <p:nvPr/>
        </p:nvSpPr>
        <p:spPr>
          <a:xfrm rot="10800000">
            <a:off x="8080784" y="1957652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3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  <p:bldP spid="19" grpId="0" animBg="1"/>
      <p:bldP spid="20" grpId="0" animBg="1"/>
      <p:bldP spid="22" grpId="0"/>
      <p:bldP spid="24" grpId="0" animBg="1"/>
      <p:bldP spid="25" grpId="0"/>
      <p:bldP spid="27" grpId="0" animBg="1"/>
      <p:bldP spid="28" grpId="0" animBg="1"/>
      <p:bldP spid="29" grpId="0" animBg="1"/>
      <p:bldP spid="30" grpId="0" animBg="1"/>
      <p:bldP spid="32" grpId="0" animBg="1"/>
      <p:bldP spid="37" grpId="0" animBg="1"/>
      <p:bldP spid="38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zone values from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456" y="191039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Agrostat’s did not have zone wise export values, we have used agro consult's file to divide state export values into zones.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% distribution of each zone with respect to entire state and calculated the % export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S</a:t>
            </a:r>
            <a:r>
              <a:rPr lang="en-US" sz="2000" b="0" dirty="0" smtClean="0"/>
              <a:t>tate wise forecasting models and used these percentages to come up with zone-wise forecasting.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00456" y="1272044"/>
          <a:ext cx="9349115" cy="192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Worksheet" r:id="rId3" imgW="7200801" imgH="1479425" progId="Excel.Sheet.12">
                  <p:embed/>
                </p:oleObj>
              </mc:Choice>
              <mc:Fallback>
                <p:oleObj name="Worksheet" r:id="rId3" imgW="7200801" imgH="14794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456" y="1272044"/>
                        <a:ext cx="9349115" cy="192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65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126" y="447924"/>
            <a:ext cx="11049000" cy="1181363"/>
          </a:xfrm>
        </p:spPr>
        <p:txBody>
          <a:bodyPr/>
          <a:lstStyle/>
          <a:p>
            <a:r>
              <a:rPr lang="en-US" dirty="0" smtClean="0"/>
              <a:t>Co- Variates Correlations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47869" y="1413902"/>
            <a:ext cx="5451895" cy="4123979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Observations</a:t>
            </a:r>
            <a:r>
              <a:rPr lang="en-US" sz="1600" b="0" dirty="0" smtClean="0"/>
              <a:t>:</a:t>
            </a:r>
            <a:endParaRPr lang="en-US" sz="1600" b="0" dirty="0"/>
          </a:p>
          <a:p>
            <a:endParaRPr lang="en-US" sz="18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Exports value of soya and Corn for a given month has a high </a:t>
            </a:r>
            <a:r>
              <a:rPr lang="en-US" sz="1800" b="0" dirty="0"/>
              <a:t>Correlations</a:t>
            </a:r>
            <a:r>
              <a:rPr lang="en-US" sz="1800" b="0" dirty="0" smtClean="0"/>
              <a:t> with the past Production value</a:t>
            </a:r>
          </a:p>
          <a:p>
            <a:endParaRPr lang="en-US" sz="1800" b="0" dirty="0"/>
          </a:p>
          <a:p>
            <a:endParaRPr lang="en-US" sz="18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Inflation Rate &amp; Interest Rate has negative correlation with the exports values</a:t>
            </a:r>
          </a:p>
          <a:p>
            <a:endParaRPr lang="en-US" sz="1800" b="0" dirty="0" smtClean="0"/>
          </a:p>
          <a:p>
            <a:endParaRPr lang="en-US" sz="18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US Export has high Negative Correlation with Brazil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Exchange rate was not found significant for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 smtClean="0"/>
              <a:t>CBOT price has moderate correlation with soya and corn exports</a:t>
            </a:r>
            <a:endParaRPr lang="en-US" sz="1800" b="0" dirty="0"/>
          </a:p>
          <a:p>
            <a:endParaRPr lang="en-US" sz="1600" b="0" dirty="0" smtClean="0"/>
          </a:p>
          <a:p>
            <a:endParaRPr lang="en-US" sz="1600" b="0" dirty="0"/>
          </a:p>
          <a:p>
            <a:endParaRPr lang="en-US" sz="1600" b="0" dirty="0" smtClean="0"/>
          </a:p>
          <a:p>
            <a:endParaRPr lang="en-US" sz="1600" b="0" dirty="0"/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6" y="1133384"/>
            <a:ext cx="5897263" cy="45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705" y="559016"/>
            <a:ext cx="3388024" cy="502034"/>
          </a:xfrm>
        </p:spPr>
        <p:txBody>
          <a:bodyPr/>
          <a:lstStyle/>
          <a:p>
            <a:r>
              <a:rPr lang="en-US" dirty="0" smtClean="0"/>
              <a:t>Results Soya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0454" y="1145016"/>
            <a:ext cx="4233304" cy="4371938"/>
            <a:chOff x="407707" y="1446940"/>
            <a:chExt cx="4233304" cy="43719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236" y="1879844"/>
              <a:ext cx="3432493" cy="17381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707" y="3728654"/>
              <a:ext cx="4233304" cy="2090224"/>
            </a:xfrm>
            <a:prstGeom prst="rect">
              <a:avLst/>
            </a:prstGeom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690062" y="1446940"/>
              <a:ext cx="2620273" cy="4285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algn="l" defTabSz="1219151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333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 dirty="0" smtClean="0"/>
                <a:t>Mato Grasso</a:t>
              </a:r>
              <a:endParaRPr lang="en-US" sz="25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21722" y="1145016"/>
            <a:ext cx="4466768" cy="4453300"/>
            <a:chOff x="7238975" y="1471658"/>
            <a:chExt cx="4466768" cy="445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975" y="1771478"/>
              <a:ext cx="3775610" cy="19520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8975" y="3673072"/>
              <a:ext cx="4466768" cy="2251886"/>
            </a:xfrm>
            <a:prstGeom prst="rect">
              <a:avLst/>
            </a:prstGeom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7369370" y="1471658"/>
              <a:ext cx="2620273" cy="4285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algn="l" defTabSz="1219151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333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 dirty="0" smtClean="0"/>
                <a:t>Goais</a:t>
              </a:r>
              <a:endParaRPr lang="en-US" sz="2500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564705" y="5646978"/>
            <a:ext cx="2620273" cy="58969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0" dirty="0" smtClean="0">
                <a:solidFill>
                  <a:srgbClr val="FF0000"/>
                </a:solidFill>
                <a:latin typeface="+mn-lt"/>
              </a:rPr>
              <a:t>Red :Actual</a:t>
            </a:r>
          </a:p>
          <a:p>
            <a:endParaRPr lang="en-US" sz="1500" b="0" dirty="0">
              <a:solidFill>
                <a:srgbClr val="FF0000"/>
              </a:solidFill>
              <a:latin typeface="+mn-lt"/>
            </a:endParaRPr>
          </a:p>
          <a:p>
            <a:r>
              <a:rPr lang="en-US" sz="1500" b="0" dirty="0" smtClean="0">
                <a:solidFill>
                  <a:srgbClr val="00B0F0"/>
                </a:solidFill>
              </a:rPr>
              <a:t>Blue: Predicted</a:t>
            </a:r>
            <a:endParaRPr lang="en-US" sz="1500" b="0" dirty="0">
              <a:solidFill>
                <a:srgbClr val="00B0F0"/>
              </a:solidFill>
            </a:endParaRPr>
          </a:p>
          <a:p>
            <a:endParaRPr lang="en-US" sz="1500" b="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935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40" y="479115"/>
            <a:ext cx="11049000" cy="1181363"/>
          </a:xfrm>
        </p:spPr>
        <p:txBody>
          <a:bodyPr/>
          <a:lstStyle/>
          <a:p>
            <a:r>
              <a:rPr lang="en-US" dirty="0" smtClean="0"/>
              <a:t>Results Corn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80683" y="966469"/>
            <a:ext cx="4779505" cy="4977132"/>
            <a:chOff x="624694" y="1084362"/>
            <a:chExt cx="4729290" cy="5169789"/>
          </a:xfrm>
        </p:grpSpPr>
        <p:sp>
          <p:nvSpPr>
            <p:cNvPr id="7" name="Title 1"/>
            <p:cNvSpPr txBox="1">
              <a:spLocks/>
            </p:cNvSpPr>
            <p:nvPr/>
          </p:nvSpPr>
          <p:spPr>
            <a:xfrm>
              <a:off x="1125934" y="1084362"/>
              <a:ext cx="2620273" cy="4285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algn="l" defTabSz="1219151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333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 dirty="0" smtClean="0"/>
                <a:t>Mato Grasso</a:t>
              </a:r>
              <a:endParaRPr lang="en-US" sz="25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07" y="1398316"/>
              <a:ext cx="3807467" cy="239453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94" y="3533022"/>
              <a:ext cx="4729290" cy="2721129"/>
            </a:xfrm>
            <a:prstGeom prst="rect">
              <a:avLst/>
            </a:prstGeom>
          </p:spPr>
        </p:pic>
      </p:grpSp>
      <p:sp>
        <p:nvSpPr>
          <p:cNvPr id="14" name="Title 1"/>
          <p:cNvSpPr txBox="1">
            <a:spLocks/>
          </p:cNvSpPr>
          <p:nvPr/>
        </p:nvSpPr>
        <p:spPr>
          <a:xfrm>
            <a:off x="530992" y="5822830"/>
            <a:ext cx="2328696" cy="44713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0" dirty="0" smtClean="0">
                <a:solidFill>
                  <a:srgbClr val="FF0000"/>
                </a:solidFill>
                <a:latin typeface="+mn-lt"/>
              </a:rPr>
              <a:t>Red :Actual</a:t>
            </a:r>
          </a:p>
          <a:p>
            <a:endParaRPr lang="en-US" sz="1500" b="0" dirty="0">
              <a:solidFill>
                <a:srgbClr val="FF0000"/>
              </a:solidFill>
              <a:latin typeface="+mn-lt"/>
            </a:endParaRPr>
          </a:p>
          <a:p>
            <a:r>
              <a:rPr lang="en-US" sz="1500" b="0" dirty="0" smtClean="0">
                <a:solidFill>
                  <a:srgbClr val="00B0F0"/>
                </a:solidFill>
              </a:rPr>
              <a:t>Blue: Predicted</a:t>
            </a:r>
            <a:endParaRPr lang="en-US" sz="1500" b="0" dirty="0">
              <a:solidFill>
                <a:srgbClr val="00B0F0"/>
              </a:solidFill>
            </a:endParaRPr>
          </a:p>
          <a:p>
            <a:endParaRPr lang="en-US" sz="1500" b="0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797614" y="965415"/>
            <a:ext cx="4701397" cy="5382215"/>
            <a:chOff x="6797614" y="965415"/>
            <a:chExt cx="4701397" cy="5382215"/>
          </a:xfrm>
        </p:grpSpPr>
        <p:sp>
          <p:nvSpPr>
            <p:cNvPr id="12" name="Title 1"/>
            <p:cNvSpPr txBox="1">
              <a:spLocks/>
            </p:cNvSpPr>
            <p:nvPr/>
          </p:nvSpPr>
          <p:spPr>
            <a:xfrm>
              <a:off x="7164583" y="965415"/>
              <a:ext cx="2620273" cy="4285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algn="l" defTabSz="1219151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333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 dirty="0" smtClean="0"/>
                <a:t>Goais</a:t>
              </a:r>
              <a:endParaRPr lang="en-US" sz="25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7614" y="3259374"/>
              <a:ext cx="4701397" cy="308825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022" y="1213972"/>
              <a:ext cx="3881887" cy="2312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90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49509" y="335604"/>
            <a:ext cx="3831296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Pentagon 4"/>
          <p:cNvSpPr/>
          <p:nvPr/>
        </p:nvSpPr>
        <p:spPr>
          <a:xfrm>
            <a:off x="1749234" y="1504852"/>
            <a:ext cx="1618488" cy="616556"/>
          </a:xfrm>
          <a:prstGeom prst="homePlat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SPRINT 1</a:t>
            </a:r>
            <a:endParaRPr lang="en-US" b="1" dirty="0"/>
          </a:p>
        </p:txBody>
      </p:sp>
      <p:sp>
        <p:nvSpPr>
          <p:cNvPr id="6" name="Pentagon 5"/>
          <p:cNvSpPr/>
          <p:nvPr/>
        </p:nvSpPr>
        <p:spPr>
          <a:xfrm>
            <a:off x="5255913" y="1501378"/>
            <a:ext cx="1618488" cy="620030"/>
          </a:xfrm>
          <a:prstGeom prst="homePlat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SPRINT 2</a:t>
            </a:r>
            <a:endParaRPr lang="en-US" b="1" dirty="0"/>
          </a:p>
        </p:txBody>
      </p:sp>
      <p:sp>
        <p:nvSpPr>
          <p:cNvPr id="7" name="Pentagon 6"/>
          <p:cNvSpPr/>
          <p:nvPr/>
        </p:nvSpPr>
        <p:spPr>
          <a:xfrm>
            <a:off x="8985186" y="1501378"/>
            <a:ext cx="1618488" cy="620030"/>
          </a:xfrm>
          <a:prstGeom prst="homePlat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SPRINT 3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747392" y="2907378"/>
            <a:ext cx="1618488" cy="52755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r>
              <a:rPr lang="en-US" sz="1600" b="1" dirty="0" smtClean="0">
                <a:solidFill>
                  <a:schemeClr val="tx1"/>
                </a:solidFill>
              </a:rPr>
              <a:t>Route Price Forecast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55913" y="2904578"/>
            <a:ext cx="1618488" cy="84446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r>
              <a:rPr lang="en-US" sz="1600" b="1" dirty="0" smtClean="0">
                <a:solidFill>
                  <a:schemeClr val="tx1"/>
                </a:solidFill>
              </a:rPr>
              <a:t>Excess Exportable Forecast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85186" y="2904578"/>
            <a:ext cx="1618488" cy="8444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51"/>
            <a:r>
              <a:rPr lang="en-US" sz="1600" b="1" dirty="0" smtClean="0">
                <a:solidFill>
                  <a:schemeClr val="tx1"/>
                </a:solidFill>
              </a:rPr>
              <a:t>Allocation / Optimization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297680" y="1143000"/>
            <a:ext cx="0" cy="4352544"/>
          </a:xfrm>
          <a:prstGeom prst="line">
            <a:avLst/>
          </a:prstGeom>
          <a:ln w="19050" cap="sq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41181" y="1150537"/>
            <a:ext cx="0" cy="4352544"/>
          </a:xfrm>
          <a:prstGeom prst="line">
            <a:avLst/>
          </a:prstGeom>
          <a:ln w="19050" cap="sq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7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1" y="294017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4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0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68744" y="2551175"/>
            <a:ext cx="7499184" cy="1050929"/>
          </a:xfrm>
        </p:spPr>
        <p:txBody>
          <a:bodyPr/>
          <a:lstStyle/>
          <a:p>
            <a:r>
              <a:rPr lang="en-US" dirty="0" smtClean="0"/>
              <a:t>Consumption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749948" y="973357"/>
            <a:ext cx="2017776" cy="78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Consumption</a:t>
            </a:r>
          </a:p>
          <a:p>
            <a:pPr algn="ctr"/>
            <a:r>
              <a:rPr lang="en-US" b="1" dirty="0">
                <a:solidFill>
                  <a:srgbClr val="FFFFFF"/>
                </a:solidFill>
              </a:rPr>
              <a:t>(Tons)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8356" y="4265474"/>
            <a:ext cx="3233072" cy="1294077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Meat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State wise population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Biodiesel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Income growth per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Meal and Oil </a:t>
            </a:r>
            <a:r>
              <a:rPr lang="en-US" sz="1400" b="1" dirty="0" smtClean="0">
                <a:solidFill>
                  <a:srgbClr val="000000"/>
                </a:solidFill>
              </a:rPr>
              <a:t>Prices/State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00"/>
                </a:solidFill>
              </a:rPr>
              <a:t>Export Soya and Corn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5816" y="818418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Agroconsult</a:t>
            </a:r>
            <a:r>
              <a:rPr lang="en-US" b="1" dirty="0">
                <a:solidFill>
                  <a:srgbClr val="000000"/>
                </a:solidFill>
              </a:rPr>
              <a:t> actuals and forecasts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4686" y="2067544"/>
            <a:ext cx="1044857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Month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4625" y="2050719"/>
            <a:ext cx="896803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State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Zone</a:t>
            </a:r>
          </a:p>
        </p:txBody>
      </p:sp>
      <p:sp>
        <p:nvSpPr>
          <p:cNvPr id="6" name="Down Arrow 5"/>
          <p:cNvSpPr/>
          <p:nvPr/>
        </p:nvSpPr>
        <p:spPr>
          <a:xfrm>
            <a:off x="5688145" y="3322573"/>
            <a:ext cx="441359" cy="739837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54166" y="847023"/>
            <a:ext cx="4908122" cy="21979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05480" y="5559551"/>
            <a:ext cx="1853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 Co-variates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575484" y="1952147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5133912" y="155983"/>
            <a:ext cx="2633812" cy="41342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Consumption</a:t>
            </a:r>
            <a:endParaRPr lang="en-US" u="sng" dirty="0"/>
          </a:p>
        </p:txBody>
      </p:sp>
      <p:sp>
        <p:nvSpPr>
          <p:cNvPr id="27" name="TextBox 26"/>
          <p:cNvSpPr txBox="1"/>
          <p:nvPr/>
        </p:nvSpPr>
        <p:spPr>
          <a:xfrm>
            <a:off x="883128" y="2037361"/>
            <a:ext cx="2029968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Brazil – States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Consumption by Year / State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9437" y="654518"/>
            <a:ext cx="2767262" cy="266805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10612" y="4202782"/>
            <a:ext cx="3442916" cy="1759106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b="30524"/>
          <a:stretch/>
        </p:blipFill>
        <p:spPr>
          <a:xfrm>
            <a:off x="8416198" y="4202782"/>
            <a:ext cx="3537147" cy="125294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95604" y="3523214"/>
            <a:ext cx="2763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Trend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48395" y="3363739"/>
            <a:ext cx="3758261" cy="25981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01469" y="2050719"/>
            <a:ext cx="1031163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Soja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rgbClr val="000000"/>
                </a:solidFill>
              </a:rPr>
              <a:t>Milho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36510" y="2037361"/>
            <a:ext cx="1359377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Identify impact of co-variates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4" y="3685032"/>
            <a:ext cx="3834336" cy="22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3" grpId="0" animBg="1"/>
      <p:bldP spid="18" grpId="0" animBg="1"/>
      <p:bldP spid="19" grpId="0" animBg="1"/>
      <p:bldP spid="6" grpId="0" animBg="1"/>
      <p:bldP spid="20" grpId="0" animBg="1"/>
      <p:bldP spid="22" grpId="0"/>
      <p:bldP spid="24" grpId="0" animBg="1"/>
      <p:bldP spid="25" grpId="0"/>
      <p:bldP spid="27" grpId="0" animBg="1"/>
      <p:bldP spid="32" grpId="0" animBg="1"/>
      <p:bldP spid="33" grpId="0" animBg="1"/>
      <p:bldP spid="35" grpId="0"/>
      <p:bldP spid="36" grpId="0" animBg="1"/>
      <p:bldP spid="3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8024" y="469129"/>
            <a:ext cx="7130796" cy="628152"/>
          </a:xfrm>
        </p:spPr>
        <p:txBody>
          <a:bodyPr/>
          <a:lstStyle/>
          <a:p>
            <a:pPr algn="ctr"/>
            <a:r>
              <a:rPr lang="en-US" dirty="0" smtClean="0"/>
              <a:t>Consumption Ratio Rational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14" y="1412827"/>
            <a:ext cx="4068131" cy="418330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600" dirty="0" smtClean="0">
                <a:latin typeface="+mn-lt"/>
              </a:rPr>
              <a:t>Approach &amp; Solution:</a:t>
            </a:r>
          </a:p>
          <a:p>
            <a:endParaRPr lang="en-US" altLang="en-US" sz="1600" b="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sz="1500" b="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Agroconsult</a:t>
            </a: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which has Consumption at state and </a:t>
            </a:r>
            <a:r>
              <a:rPr lang="en-US" altLang="en-US" sz="1500" b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yearly </a:t>
            </a: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level we </a:t>
            </a:r>
            <a:r>
              <a:rPr lang="en-US" altLang="en-US" sz="1500" b="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divide the yearly values by </a:t>
            </a: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12, we use this value as the initial value for June of that year.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5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 difference the values for two consecutive years and divide this number by 12.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5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add the fraction calculated above to the initial value for June to arrive at the values the following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500" b="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500" b="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approach as agreed with the business experts is better than dividing consumption flat over 12 months</a:t>
            </a:r>
          </a:p>
          <a:p>
            <a:endParaRPr lang="en-US" altLang="en-US" sz="1600" b="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US" altLang="en-US" sz="2800" b="0" dirty="0">
              <a:latin typeface="Arial" panose="020B0604020202020204" pitchFamily="34" charset="0"/>
            </a:endParaRPr>
          </a:p>
          <a:p>
            <a:endParaRPr lang="en-US" sz="1600" dirty="0" smtClean="0"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298" y="1892808"/>
            <a:ext cx="3630798" cy="34831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386" y="1892808"/>
            <a:ext cx="3529872" cy="3483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661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0029" y="-367312"/>
            <a:ext cx="5084064" cy="138988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                          Consumption Covariate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606" y="3199325"/>
            <a:ext cx="5259490" cy="3059236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812352" y="1210650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Consumption Monthly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886" y="3504336"/>
            <a:ext cx="2206692" cy="203132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Lag Consumption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ffectLst/>
              </a:rPr>
              <a:t>Population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ffectLst/>
              </a:rPr>
              <a:t>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Exports	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B</a:t>
            </a:r>
            <a:r>
              <a:rPr lang="en-US" sz="1400" dirty="0" smtClean="0">
                <a:effectLst/>
              </a:rPr>
              <a:t>eef consumed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effectLst/>
              </a:rPr>
              <a:t>Swine consumed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C</a:t>
            </a:r>
            <a:r>
              <a:rPr lang="en-US" sz="1400" dirty="0" smtClean="0">
                <a:effectLst/>
              </a:rPr>
              <a:t>hicken consumed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Bio Diesel Consumed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Meal/Oil Prices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601" y="1042416"/>
            <a:ext cx="2767262" cy="4681728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2352" y="2359746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Co-Variates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443731" y="1773121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49948" y="973357"/>
            <a:ext cx="2017776" cy="786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Linear Regression</a:t>
            </a:r>
          </a:p>
          <a:p>
            <a:pPr algn="ctr"/>
            <a:r>
              <a:rPr lang="en-US" b="1" dirty="0" smtClean="0">
                <a:solidFill>
                  <a:srgbClr val="FFFFFF"/>
                </a:solidFill>
              </a:rPr>
              <a:t>(Ridge)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53606" y="902480"/>
            <a:ext cx="5292146" cy="21979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0029" y="2050719"/>
            <a:ext cx="2380298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Dependent Variable – Consumption Monthly </a:t>
            </a:r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7272" y="2169682"/>
            <a:ext cx="2360711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Independent Variable – Covariates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59667" y="2148468"/>
            <a:ext cx="330477" cy="400110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~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8" name="Bent Arrow 27"/>
          <p:cNvSpPr/>
          <p:nvPr/>
        </p:nvSpPr>
        <p:spPr>
          <a:xfrm rot="5400000">
            <a:off x="9867965" y="1801456"/>
            <a:ext cx="1155358" cy="1346919"/>
          </a:xfrm>
          <a:prstGeom prst="bentArrow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93381" y="3291255"/>
            <a:ext cx="2380298" cy="95410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000000"/>
                </a:solidFill>
              </a:rPr>
              <a:t>Values indicating Significance of Coefficients</a:t>
            </a:r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19" grpId="0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69340" y="411217"/>
            <a:ext cx="10157460" cy="797824"/>
          </a:xfrm>
        </p:spPr>
        <p:txBody>
          <a:bodyPr/>
          <a:lstStyle/>
          <a:p>
            <a:pPr algn="ctr"/>
            <a:r>
              <a:rPr lang="en-US" dirty="0" smtClean="0"/>
              <a:t>Co- Variates Correlations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05006" y="1456544"/>
            <a:ext cx="5451895" cy="412397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333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Observations</a:t>
            </a:r>
            <a:r>
              <a:rPr lang="en-US" sz="1600" b="0" dirty="0" smtClean="0"/>
              <a:t>:</a:t>
            </a:r>
            <a:endParaRPr lang="en-US" sz="1600" b="0" dirty="0"/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Consumption values of Soya and Corn for a given Year have highest correlation with the past year value of consumption</a:t>
            </a:r>
          </a:p>
          <a:p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Meat Consumption is the second highest affecting covariate for consumption of soya and </a:t>
            </a:r>
            <a:r>
              <a:rPr lang="en-US" sz="1600" b="0" dirty="0"/>
              <a:t>c</a:t>
            </a:r>
            <a:r>
              <a:rPr lang="en-US" sz="1600" b="0" dirty="0" smtClean="0"/>
              <a:t>orn</a:t>
            </a: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Population growth also has a significant effect on consumption of soya and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Biodiesel consumption has a significant impact on consumption of Soya</a:t>
            </a:r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smtClean="0"/>
              <a:t>Income and Exports also have a decent correlation with the values of consumption.</a:t>
            </a:r>
            <a:endParaRPr lang="en-US" sz="1600" b="0" dirty="0"/>
          </a:p>
          <a:p>
            <a:endParaRPr lang="en-US" sz="1600" b="0" dirty="0" smtClean="0"/>
          </a:p>
          <a:p>
            <a:endParaRPr lang="en-US" sz="1600" b="0" dirty="0"/>
          </a:p>
          <a:p>
            <a:endParaRPr lang="en-US" sz="1600" b="0" dirty="0" smtClean="0"/>
          </a:p>
          <a:p>
            <a:endParaRPr lang="en-US" sz="1600" b="0" dirty="0"/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/>
          </a:p>
          <a:p>
            <a:endParaRPr lang="en-US" sz="16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108190" y="1757680"/>
          <a:ext cx="3834130" cy="26619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9929"/>
                <a:gridCol w="1884201"/>
              </a:tblGrid>
              <a:tr h="5514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Co-Variates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Coeff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96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beef_consumed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5450.307547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96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chicken_consumed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5817.803405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2300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population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5231.89842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2300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income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5621.752819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39670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swine_consumed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5758.133924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2300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corn_export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4894.200107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2300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lag_consum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5903.774565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3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68160" y="2377439"/>
            <a:ext cx="7499184" cy="1527049"/>
          </a:xfrm>
        </p:spPr>
        <p:txBody>
          <a:bodyPr/>
          <a:lstStyle/>
          <a:p>
            <a:r>
              <a:rPr lang="en-US" dirty="0" smtClean="0"/>
              <a:t>Stock and Excess Exportable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0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260" y="360416"/>
            <a:ext cx="11049000" cy="1181363"/>
          </a:xfrm>
        </p:spPr>
        <p:txBody>
          <a:bodyPr/>
          <a:lstStyle/>
          <a:p>
            <a:r>
              <a:rPr lang="en-US" dirty="0" smtClean="0"/>
              <a:t>Calculating State and Zone </a:t>
            </a:r>
            <a:r>
              <a:rPr lang="en-US" dirty="0"/>
              <a:t>V</a:t>
            </a:r>
            <a:r>
              <a:rPr lang="en-US" dirty="0" smtClean="0"/>
              <a:t>alues from Brazil Level Information for Stock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136" y="1541779"/>
            <a:ext cx="5170424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Since </a:t>
            </a:r>
            <a:r>
              <a:rPr lang="en-US" sz="2000" b="0" dirty="0" err="1" smtClean="0"/>
              <a:t>Agroconsult</a:t>
            </a:r>
            <a:r>
              <a:rPr lang="en-US" sz="2000" b="0" dirty="0" smtClean="0"/>
              <a:t> did not have zone wise values for stock, we use IBGE numbers to derive this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We took % distribution of each zone with respect to the entire country and calculated the fractions for each zone.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 smtClean="0"/>
              <a:t>We then multiplied these fractions from IBGE with the year end values of stock from </a:t>
            </a:r>
            <a:r>
              <a:rPr lang="en-US" sz="2000" b="0" dirty="0" err="1"/>
              <a:t>A</a:t>
            </a:r>
            <a:r>
              <a:rPr lang="en-US" sz="2000" b="0" dirty="0" err="1" smtClean="0"/>
              <a:t>groconsult</a:t>
            </a:r>
            <a:r>
              <a:rPr lang="en-US" sz="2000" b="0" dirty="0" smtClean="0"/>
              <a:t>  to arrive at Zone level stock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45" y="1541779"/>
            <a:ext cx="5289550" cy="60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345" y="2495722"/>
            <a:ext cx="2837180" cy="3478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31368" y="386572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IBGE Data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479280" y="4003040"/>
            <a:ext cx="589280" cy="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875134" y="2145029"/>
            <a:ext cx="0" cy="350693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/>
          <p:cNvSpPr txBox="1"/>
          <p:nvPr/>
        </p:nvSpPr>
        <p:spPr>
          <a:xfrm>
            <a:off x="9840235" y="256361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Agro Consult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6680" y="2432303"/>
            <a:ext cx="8382000" cy="1050929"/>
          </a:xfrm>
        </p:spPr>
        <p:txBody>
          <a:bodyPr/>
          <a:lstStyle/>
          <a:p>
            <a:pPr algn="ctr"/>
            <a:r>
              <a:rPr lang="en-US" dirty="0" smtClean="0"/>
              <a:t>Production Forecasting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3991" y="256300"/>
            <a:ext cx="1956875" cy="435915"/>
          </a:xfrm>
        </p:spPr>
        <p:txBody>
          <a:bodyPr/>
          <a:lstStyle/>
          <a:p>
            <a:pPr algn="ctr"/>
            <a:r>
              <a:rPr lang="en-US" dirty="0" smtClean="0"/>
              <a:t>Stock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05337" y="1291388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Agroconsult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259097" y="3392800"/>
            <a:ext cx="441359" cy="1020990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579094" y="2153521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0933" y="2359186"/>
            <a:ext cx="2029968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Brazil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Final Stocks - 2017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9437" y="654518"/>
            <a:ext cx="2767262" cy="543453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2488" y="3949582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IBGE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5969" y="5110294"/>
            <a:ext cx="2094931" cy="52322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Brazil + State Wise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</a:rPr>
              <a:t>Final Stocks -2017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99449" y="4817906"/>
            <a:ext cx="219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Percentage Division State Wise</a:t>
            </a:r>
          </a:p>
        </p:txBody>
      </p:sp>
      <p:sp>
        <p:nvSpPr>
          <p:cNvPr id="44" name="Down Arrow 43"/>
          <p:cNvSpPr/>
          <p:nvPr/>
        </p:nvSpPr>
        <p:spPr>
          <a:xfrm>
            <a:off x="3619181" y="4799397"/>
            <a:ext cx="457200" cy="621792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16566" y="4747097"/>
            <a:ext cx="2342177" cy="72639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1777" y="1698095"/>
            <a:ext cx="2279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Divided </a:t>
            </a:r>
            <a:r>
              <a:rPr lang="en-US" sz="1600" b="1" dirty="0" err="1">
                <a:solidFill>
                  <a:srgbClr val="0070C0"/>
                </a:solidFill>
              </a:rPr>
              <a:t>Agroconuslt</a:t>
            </a:r>
            <a:r>
              <a:rPr lang="en-US" sz="1600" b="1" dirty="0">
                <a:solidFill>
                  <a:srgbClr val="0070C0"/>
                </a:solidFill>
              </a:rPr>
              <a:t> Brazil values into States for the year 2017 using IBGE Percentages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308689" y="1624909"/>
            <a:ext cx="2342177" cy="1546343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6923260" y="2222101"/>
            <a:ext cx="1205755" cy="484632"/>
          </a:xfrm>
          <a:prstGeom prst="right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77240" y="2222101"/>
            <a:ext cx="2190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Initial Stock - 2018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8401409" y="2059593"/>
            <a:ext cx="2342177" cy="72639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55825" y="3051458"/>
            <a:ext cx="288036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0000"/>
                </a:solidFill>
              </a:rPr>
              <a:t>Agroconsult</a:t>
            </a:r>
            <a:r>
              <a:rPr lang="en-US" sz="1200" dirty="0">
                <a:solidFill>
                  <a:srgbClr val="000000"/>
                </a:solidFill>
              </a:rPr>
              <a:t> Value </a:t>
            </a:r>
            <a:r>
              <a:rPr lang="en-US" sz="1200" dirty="0" smtClean="0">
                <a:solidFill>
                  <a:srgbClr val="000000"/>
                </a:solidFill>
              </a:rPr>
              <a:t>– Brazil </a:t>
            </a:r>
            <a:r>
              <a:rPr lang="en-US" sz="1200" dirty="0">
                <a:solidFill>
                  <a:srgbClr val="000000"/>
                </a:solidFill>
              </a:rPr>
              <a:t>(1000 Tons)    Corn – 16957.0684 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Soya – 9196.0758</a:t>
            </a:r>
          </a:p>
          <a:p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9116568" y="3766015"/>
            <a:ext cx="310901" cy="623105"/>
          </a:xfrm>
          <a:custGeom>
            <a:avLst/>
            <a:gdLst>
              <a:gd name="connsiteX0" fmla="*/ 0 w 310901"/>
              <a:gd name="connsiteY0" fmla="*/ 623105 h 623105"/>
              <a:gd name="connsiteX1" fmla="*/ 310896 w 310901"/>
              <a:gd name="connsiteY1" fmla="*/ 10457 h 623105"/>
              <a:gd name="connsiteX2" fmla="*/ 9144 w 310901"/>
              <a:gd name="connsiteY2" fmla="*/ 220769 h 623105"/>
              <a:gd name="connsiteX3" fmla="*/ 9144 w 310901"/>
              <a:gd name="connsiteY3" fmla="*/ 220769 h 623105"/>
              <a:gd name="connsiteX4" fmla="*/ 128016 w 310901"/>
              <a:gd name="connsiteY4" fmla="*/ 175049 h 623105"/>
              <a:gd name="connsiteX5" fmla="*/ 173736 w 310901"/>
              <a:gd name="connsiteY5" fmla="*/ 394505 h 623105"/>
              <a:gd name="connsiteX6" fmla="*/ 173736 w 310901"/>
              <a:gd name="connsiteY6" fmla="*/ 394505 h 62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901" h="623105">
                <a:moveTo>
                  <a:pt x="0" y="623105"/>
                </a:moveTo>
                <a:cubicBezTo>
                  <a:pt x="154686" y="350309"/>
                  <a:pt x="309372" y="77513"/>
                  <a:pt x="310896" y="10457"/>
                </a:cubicBezTo>
                <a:cubicBezTo>
                  <a:pt x="312420" y="-56599"/>
                  <a:pt x="9144" y="220769"/>
                  <a:pt x="9144" y="220769"/>
                </a:cubicBezTo>
                <a:lnTo>
                  <a:pt x="9144" y="220769"/>
                </a:lnTo>
                <a:cubicBezTo>
                  <a:pt x="28956" y="213149"/>
                  <a:pt x="100584" y="146093"/>
                  <a:pt x="128016" y="175049"/>
                </a:cubicBezTo>
                <a:lnTo>
                  <a:pt x="173736" y="394505"/>
                </a:lnTo>
                <a:lnTo>
                  <a:pt x="173736" y="394505"/>
                </a:lnTo>
              </a:path>
            </a:pathLst>
          </a:custGeom>
          <a:noFill/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1336185" y="3731128"/>
            <a:ext cx="166967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1503152" y="3731128"/>
            <a:ext cx="0" cy="55678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10725912" y="3912379"/>
            <a:ext cx="0" cy="38530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9289038" y="3710114"/>
            <a:ext cx="0" cy="67900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289038" y="4077567"/>
            <a:ext cx="641346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930384" y="4077567"/>
            <a:ext cx="0" cy="311553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TextBox 105"/>
          <p:cNvSpPr txBox="1"/>
          <p:nvPr/>
        </p:nvSpPr>
        <p:spPr>
          <a:xfrm>
            <a:off x="9389783" y="3950356"/>
            <a:ext cx="384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7297778" y="3021534"/>
            <a:ext cx="4862886" cy="3251928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96" y="4326317"/>
            <a:ext cx="4616450" cy="1763060"/>
          </a:xfrm>
          <a:prstGeom prst="rect">
            <a:avLst/>
          </a:prstGeom>
        </p:spPr>
      </p:pic>
      <p:graphicFrame>
        <p:nvGraphicFramePr>
          <p:cNvPr id="30" name="Chart 29"/>
          <p:cNvGraphicFramePr>
            <a:graphicFrameLocks/>
          </p:cNvGraphicFramePr>
          <p:nvPr>
            <p:extLst/>
          </p:nvPr>
        </p:nvGraphicFramePr>
        <p:xfrm>
          <a:off x="7887898" y="182301"/>
          <a:ext cx="3773179" cy="1547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21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13" grpId="0" animBg="1"/>
      <p:bldP spid="14" grpId="0" animBg="1"/>
      <p:bldP spid="39" grpId="0" animBg="1"/>
      <p:bldP spid="40" grpId="0" animBg="1"/>
      <p:bldP spid="41" grpId="0"/>
      <p:bldP spid="44" grpId="0" animBg="1"/>
      <p:bldP spid="45" grpId="0" animBg="1"/>
      <p:bldP spid="46" grpId="0"/>
      <p:bldP spid="47" grpId="0" animBg="1"/>
      <p:bldP spid="50" grpId="0"/>
      <p:bldP spid="51" grpId="0" animBg="1"/>
      <p:bldP spid="10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096" y="395977"/>
            <a:ext cx="4177284" cy="646440"/>
          </a:xfrm>
        </p:spPr>
        <p:txBody>
          <a:bodyPr/>
          <a:lstStyle/>
          <a:p>
            <a:pPr algn="ctr"/>
            <a:r>
              <a:rPr lang="en-US" dirty="0" smtClean="0"/>
              <a:t>Excess Exportable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9165" y="795529"/>
            <a:ext cx="2651819" cy="5257011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5337" y="1044500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Production monthly</a:t>
            </a:r>
          </a:p>
        </p:txBody>
      </p:sp>
      <p:sp>
        <p:nvSpPr>
          <p:cNvPr id="6" name="Rectangle 5"/>
          <p:cNvSpPr/>
          <p:nvPr/>
        </p:nvSpPr>
        <p:spPr>
          <a:xfrm>
            <a:off x="1205337" y="2173224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Consumption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monthly</a:t>
            </a:r>
          </a:p>
        </p:txBody>
      </p:sp>
      <p:sp>
        <p:nvSpPr>
          <p:cNvPr id="8" name="Rectangle 7"/>
          <p:cNvSpPr/>
          <p:nvPr/>
        </p:nvSpPr>
        <p:spPr>
          <a:xfrm>
            <a:off x="1205337" y="3319272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Export monthly</a:t>
            </a:r>
          </a:p>
        </p:txBody>
      </p:sp>
      <p:sp>
        <p:nvSpPr>
          <p:cNvPr id="9" name="Rectangle 8"/>
          <p:cNvSpPr/>
          <p:nvPr/>
        </p:nvSpPr>
        <p:spPr>
          <a:xfrm>
            <a:off x="1234440" y="4450080"/>
            <a:ext cx="1661160" cy="7406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Initial Stock-2018 January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611880" y="2660904"/>
            <a:ext cx="576072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98021" y="2140716"/>
            <a:ext cx="3600871" cy="1546343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21700" y="2554224"/>
            <a:ext cx="2953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Production</a:t>
            </a:r>
            <a:r>
              <a:rPr lang="en-US" b="1" dirty="0">
                <a:solidFill>
                  <a:srgbClr val="0070C0"/>
                </a:solidFill>
              </a:rPr>
              <a:t> – </a:t>
            </a:r>
            <a:r>
              <a:rPr lang="en-US" dirty="0">
                <a:solidFill>
                  <a:srgbClr val="0070C0"/>
                </a:solidFill>
              </a:rPr>
              <a:t>Consumption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–</a:t>
            </a:r>
            <a:r>
              <a:rPr lang="en-US" dirty="0">
                <a:solidFill>
                  <a:srgbClr val="0070C0"/>
                </a:solidFill>
              </a:rPr>
              <a:t> Export </a:t>
            </a:r>
            <a:r>
              <a:rPr lang="en-US" b="1" dirty="0">
                <a:solidFill>
                  <a:srgbClr val="0070C0"/>
                </a:solidFill>
              </a:rPr>
              <a:t>+</a:t>
            </a:r>
            <a:r>
              <a:rPr lang="en-US" dirty="0">
                <a:solidFill>
                  <a:srgbClr val="0070C0"/>
                </a:solidFill>
              </a:rPr>
              <a:t> Initial Stock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961" y="2554224"/>
            <a:ext cx="696127" cy="4816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09276" y="2474006"/>
            <a:ext cx="219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Excess Exportable Monthly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15157" y="2384650"/>
            <a:ext cx="2342177" cy="726394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56" y="3861790"/>
            <a:ext cx="7861300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124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 animBg="1"/>
      <p:bldP spid="11" grpId="0" animBg="1"/>
      <p:bldP spid="14" grpId="0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59016" y="2103119"/>
            <a:ext cx="7499184" cy="1527049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3" y="1899247"/>
            <a:ext cx="4983821" cy="30370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756315" y="171114"/>
            <a:ext cx="4893907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Forecasting Production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26" y="668320"/>
            <a:ext cx="4877481" cy="2888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226" y="3370820"/>
            <a:ext cx="4877481" cy="2925126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5826111" y="2110606"/>
            <a:ext cx="545874" cy="108482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0" lon="0" rev="72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5867088" y="3370820"/>
            <a:ext cx="545874" cy="1084820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>
              <a:rot lat="0" lon="0" rev="3600000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8272" y="850392"/>
            <a:ext cx="5138928" cy="2520428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48272" y="3573169"/>
            <a:ext cx="5138928" cy="2608175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6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871851" y="3804184"/>
            <a:ext cx="2364153" cy="224676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sz="1400" u="sng" dirty="0" smtClean="0"/>
          </a:p>
          <a:p>
            <a:endParaRPr lang="en-US" sz="1400" u="sng" dirty="0"/>
          </a:p>
          <a:p>
            <a:endParaRPr lang="en-US" sz="1400" u="sng" dirty="0" smtClean="0"/>
          </a:p>
          <a:p>
            <a:endParaRPr lang="en-US" sz="14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Real vs USD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Interest Rate Monthly 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Soja</a:t>
            </a:r>
            <a:r>
              <a:rPr lang="en-US" sz="1400" dirty="0" smtClean="0"/>
              <a:t> and </a:t>
            </a:r>
            <a:r>
              <a:rPr lang="en-US" sz="1400" dirty="0" err="1" smtClean="0"/>
              <a:t>Milho</a:t>
            </a:r>
            <a:r>
              <a:rPr lang="en-US" sz="1400" dirty="0" smtClean="0"/>
              <a:t> International Prices</a:t>
            </a:r>
          </a:p>
          <a:p>
            <a:endParaRPr lang="en-US" sz="1400" dirty="0"/>
          </a:p>
          <a:p>
            <a:r>
              <a:rPr lang="en-US" sz="1400" dirty="0" smtClean="0"/>
              <a:t>Source: Trading Economics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854446" y="1345764"/>
            <a:ext cx="2017776" cy="526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005" y="4228799"/>
            <a:ext cx="1719072" cy="2209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Harvest Area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7469" y="3877012"/>
            <a:ext cx="1914144" cy="283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Plantation Area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82128" y="4914641"/>
            <a:ext cx="2160771" cy="354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Weather Conditions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34004" y="3958300"/>
            <a:ext cx="1784889" cy="5000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Macro-Economic Data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6696" y="5343749"/>
            <a:ext cx="3950032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Rainfall, Temperature, Latitude, Longitude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446696" y="5754619"/>
            <a:ext cx="2889328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Droughts, Floods, Hurricanes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65" y="1991459"/>
            <a:ext cx="1044857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Year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40948" y="1986543"/>
            <a:ext cx="896803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State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69848" y="1242937"/>
            <a:ext cx="3548989" cy="18832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28266" y="4840341"/>
            <a:ext cx="5110878" cy="1338792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026448" y="80955"/>
            <a:ext cx="3831296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191036" y="1992231"/>
            <a:ext cx="1031163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Soja</a:t>
            </a: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Milho1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Milho2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7177" y="2787624"/>
            <a:ext cx="231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Source: </a:t>
            </a:r>
            <a:r>
              <a:rPr lang="en-US" sz="1600" dirty="0" err="1" smtClean="0"/>
              <a:t>Agroconsult</a:t>
            </a:r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1304657" y="632122"/>
            <a:ext cx="3079369" cy="4723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Data Significant for Model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83938" y="636859"/>
            <a:ext cx="3310128" cy="4723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Data Tested but Insignificant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0549" y="5415317"/>
            <a:ext cx="231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Source: </a:t>
            </a:r>
            <a:r>
              <a:rPr lang="en-US" sz="1600" dirty="0" err="1" smtClean="0"/>
              <a:t>Agroconsult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184474" y="4596501"/>
            <a:ext cx="1044857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Month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84474" y="4964663"/>
            <a:ext cx="896803" cy="30777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State</a:t>
            </a:r>
          </a:p>
        </p:txBody>
      </p:sp>
      <p:sp>
        <p:nvSpPr>
          <p:cNvPr id="48" name="Down Arrow 47"/>
          <p:cNvSpPr/>
          <p:nvPr/>
        </p:nvSpPr>
        <p:spPr>
          <a:xfrm>
            <a:off x="3817811" y="3179436"/>
            <a:ext cx="441359" cy="571491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328266" y="1194277"/>
            <a:ext cx="5110878" cy="353943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sz="1400" u="sng" dirty="0" smtClean="0"/>
          </a:p>
          <a:p>
            <a:endParaRPr lang="en-US" sz="1400" u="sng" dirty="0"/>
          </a:p>
          <a:p>
            <a:endParaRPr lang="en-US" sz="14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Yuan vs USD Monthly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GDP Yearly, Inflation </a:t>
            </a:r>
            <a:r>
              <a:rPr lang="en-US" sz="1400" dirty="0" smtClean="0"/>
              <a:t>Monthly, Population </a:t>
            </a:r>
            <a:r>
              <a:rPr lang="en-US" sz="1400" dirty="0"/>
              <a:t>State-wise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Fertilizer Prices of DAP, MOP Potash, Rock Phosphate, TSP, Urea (Monthly International Prices in USD per ton)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Export / Import: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Brazil Export and Import of Milho1&amp;2, </a:t>
            </a:r>
            <a:r>
              <a:rPr lang="en-US" sz="1400" dirty="0" err="1"/>
              <a:t>Soja</a:t>
            </a:r>
            <a:r>
              <a:rPr lang="en-US" sz="1400" dirty="0"/>
              <a:t> (Monthly)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US Export of Milho1&amp;2, </a:t>
            </a:r>
            <a:r>
              <a:rPr lang="en-US" sz="1400" dirty="0" err="1"/>
              <a:t>Soja</a:t>
            </a:r>
            <a:r>
              <a:rPr lang="en-US" sz="1400" dirty="0"/>
              <a:t> (Monthly / Yearly)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China Import of </a:t>
            </a:r>
            <a:r>
              <a:rPr lang="en-US" sz="1400" dirty="0" err="1"/>
              <a:t>Soja</a:t>
            </a: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Argentina Export of </a:t>
            </a:r>
            <a:r>
              <a:rPr lang="en-US" sz="1400" dirty="0" err="1"/>
              <a:t>Milho</a:t>
            </a: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CBOT International Prices of </a:t>
            </a:r>
            <a:r>
              <a:rPr lang="en-US" sz="1400" dirty="0" err="1"/>
              <a:t>Soja</a:t>
            </a:r>
            <a:r>
              <a:rPr lang="en-US" sz="1400" dirty="0"/>
              <a:t> and </a:t>
            </a:r>
            <a:r>
              <a:rPr lang="en-US" sz="1400" dirty="0" err="1"/>
              <a:t>Milho</a:t>
            </a:r>
            <a:endParaRPr lang="en-US" sz="1400" dirty="0"/>
          </a:p>
        </p:txBody>
      </p:sp>
      <p:sp>
        <p:nvSpPr>
          <p:cNvPr id="50" name="Rectangle 49"/>
          <p:cNvSpPr/>
          <p:nvPr/>
        </p:nvSpPr>
        <p:spPr>
          <a:xfrm>
            <a:off x="7995315" y="1264396"/>
            <a:ext cx="1687375" cy="518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Macro-Economic Data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344" y="548640"/>
            <a:ext cx="4956048" cy="5630493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193764" y="554197"/>
            <a:ext cx="5364252" cy="570029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1506496" y="3207651"/>
            <a:ext cx="441359" cy="545075"/>
          </a:xfrm>
          <a:prstGeom prst="downArrow">
            <a:avLst/>
          </a:prstGeom>
          <a:solidFill>
            <a:srgbClr val="00B050"/>
          </a:solidFill>
          <a:ln>
            <a:noFill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53650" y="3804184"/>
            <a:ext cx="2147053" cy="1949687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5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0" grpId="0" animBg="1"/>
      <p:bldP spid="7" grpId="0" animBg="1"/>
      <p:bldP spid="8" grpId="0" animBg="1"/>
      <p:bldP spid="9" grpId="0" animBg="1"/>
      <p:bldP spid="13" grpId="0" animBg="1"/>
      <p:bldP spid="5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5" grpId="0"/>
      <p:bldP spid="37" grpId="0" animBg="1"/>
      <p:bldP spid="2" grpId="0"/>
      <p:bldP spid="38" grpId="0" animBg="1"/>
      <p:bldP spid="42" grpId="0" animBg="1"/>
      <p:bldP spid="44" grpId="0"/>
      <p:bldP spid="45" grpId="0" animBg="1"/>
      <p:bldP spid="46" grpId="0" animBg="1"/>
      <p:bldP spid="48" grpId="0" animBg="1"/>
      <p:bldP spid="49" grpId="0" animBg="1"/>
      <p:bldP spid="50" grpId="0" animBg="1"/>
      <p:bldP spid="11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animation planting seed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7" y="2784259"/>
            <a:ext cx="2679846" cy="127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85" y="2820299"/>
            <a:ext cx="1500846" cy="114273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15497" y="319328"/>
            <a:ext cx="3831296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Modeling Approach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26729" y="4875887"/>
            <a:ext cx="1788768" cy="6217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Plantation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66829" y="1353948"/>
            <a:ext cx="2505957" cy="7646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03339" y="4989378"/>
            <a:ext cx="1351984" cy="3883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Productivity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3038337" y="2448740"/>
            <a:ext cx="562943" cy="2127534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1658" y="1150071"/>
            <a:ext cx="5763404" cy="455314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10545" y="1455932"/>
            <a:ext cx="1788768" cy="6217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Plantation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904" y="1147432"/>
            <a:ext cx="5558116" cy="455314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23155" y="4940697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Crop Price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28936" y="4940696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Interest Rate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234717" y="4940696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Real vs USD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8923457" y="2297863"/>
            <a:ext cx="562943" cy="104487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TextBox 1040"/>
          <p:cNvSpPr txBox="1"/>
          <p:nvPr/>
        </p:nvSpPr>
        <p:spPr>
          <a:xfrm>
            <a:off x="317040" y="1154673"/>
            <a:ext cx="54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396954" y="1154673"/>
            <a:ext cx="493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cxnSp>
        <p:nvCxnSpPr>
          <p:cNvPr id="7" name="Straight Arrow Connector 6"/>
          <p:cNvCxnSpPr>
            <a:stCxn id="22" idx="0"/>
            <a:endCxn id="24" idx="0"/>
          </p:cNvCxnSpPr>
          <p:nvPr/>
        </p:nvCxnSpPr>
        <p:spPr>
          <a:xfrm flipV="1">
            <a:off x="9204928" y="3342735"/>
            <a:ext cx="1" cy="159796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Elbow Connector 10"/>
          <p:cNvCxnSpPr>
            <a:stCxn id="21" idx="0"/>
          </p:cNvCxnSpPr>
          <p:nvPr/>
        </p:nvCxnSpPr>
        <p:spPr>
          <a:xfrm rot="5400000" flipH="1" flipV="1">
            <a:off x="7207149" y="3123589"/>
            <a:ext cx="2109107" cy="1525110"/>
          </a:xfrm>
          <a:prstGeom prst="bentConnector3">
            <a:avLst>
              <a:gd name="adj1" fmla="val 100065"/>
            </a:avLst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Elbow Connector 17"/>
          <p:cNvCxnSpPr>
            <a:stCxn id="23" idx="0"/>
          </p:cNvCxnSpPr>
          <p:nvPr/>
        </p:nvCxnSpPr>
        <p:spPr>
          <a:xfrm rot="16200000" flipV="1">
            <a:off x="9070571" y="3100558"/>
            <a:ext cx="2120397" cy="1559880"/>
          </a:xfrm>
          <a:prstGeom prst="bentConnector3">
            <a:avLst>
              <a:gd name="adj1" fmla="val 99798"/>
            </a:avLst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50" name="Picture 2" descr="Image result for brazilian real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313" y="3787504"/>
            <a:ext cx="801728" cy="80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us dollar symbo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488" y="3845218"/>
            <a:ext cx="656023" cy="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terest ra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141" y="3842186"/>
            <a:ext cx="1120569" cy="74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Image result for soybean price supermark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090" y="3844248"/>
            <a:ext cx="1116930" cy="74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34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2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41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7" y="3790298"/>
            <a:ext cx="4929269" cy="236432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41769" y="129502"/>
            <a:ext cx="5580882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Models Tested for Production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7033" y="749808"/>
            <a:ext cx="5724144" cy="5449823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TextBox 1040"/>
          <p:cNvSpPr txBox="1"/>
          <p:nvPr/>
        </p:nvSpPr>
        <p:spPr>
          <a:xfrm>
            <a:off x="357652" y="929418"/>
            <a:ext cx="2761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1) Linear Regression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132210" y="929418"/>
            <a:ext cx="6308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2) </a:t>
            </a:r>
            <a:r>
              <a:rPr lang="en-US" sz="2000" b="1" dirty="0" smtClean="0"/>
              <a:t>ARIMA (</a:t>
            </a:r>
            <a:r>
              <a:rPr lang="en-US" b="1" dirty="0" smtClean="0"/>
              <a:t>with Seasonality and External Variables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1076247" y="2046937"/>
            <a:ext cx="1513140" cy="618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32535" y="2165693"/>
            <a:ext cx="1064108" cy="3807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Plantation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871" y="2771210"/>
            <a:ext cx="696662" cy="344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8807" y="2786763"/>
            <a:ext cx="696662" cy="344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68236" y="3198580"/>
            <a:ext cx="709351" cy="339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12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400" y="3199275"/>
            <a:ext cx="705634" cy="34683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11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96729" y="3198579"/>
            <a:ext cx="689432" cy="3393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13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7008" y="2778649"/>
            <a:ext cx="696662" cy="34454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3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97217" y="2771210"/>
            <a:ext cx="734744" cy="3349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Lag 4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97217" y="3210125"/>
            <a:ext cx="734744" cy="3278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Lag 5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64670" y="1940312"/>
            <a:ext cx="1206940" cy="179100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34996" y="1940312"/>
            <a:ext cx="2646532" cy="179100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85765" y="1509138"/>
            <a:ext cx="4532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 Model for each crop = 3 Models Total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6175546" y="749807"/>
            <a:ext cx="5724144" cy="5449823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832754" y="2056780"/>
            <a:ext cx="1513140" cy="618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Production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956551" y="2083397"/>
            <a:ext cx="1040820" cy="390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Plantation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575122" y="2793983"/>
            <a:ext cx="776070" cy="3713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Lag 12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109589" y="2785459"/>
            <a:ext cx="734744" cy="326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Lag </a:t>
            </a:r>
            <a:r>
              <a:rPr lang="en-US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19673" y="3229174"/>
            <a:ext cx="724660" cy="3356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Lag </a:t>
            </a:r>
            <a:r>
              <a:rPr lang="en-US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818765" y="1936714"/>
            <a:ext cx="1348490" cy="179460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470645" y="1937866"/>
            <a:ext cx="2233828" cy="1793452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728491" y="1517025"/>
            <a:ext cx="535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 Model for each zone and crop = 25 Models Total</a:t>
            </a:r>
            <a:endParaRPr lang="en-US" sz="1600" dirty="0"/>
          </a:p>
        </p:txBody>
      </p:sp>
      <p:sp>
        <p:nvSpPr>
          <p:cNvPr id="70" name="Rectangle 69"/>
          <p:cNvSpPr/>
          <p:nvPr/>
        </p:nvSpPr>
        <p:spPr>
          <a:xfrm>
            <a:off x="7497969" y="2793983"/>
            <a:ext cx="1104919" cy="3713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Error Lag 12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443111" y="1937865"/>
            <a:ext cx="1275512" cy="1793453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0281547" y="1936714"/>
            <a:ext cx="1470548" cy="179460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562922" y="2150557"/>
            <a:ext cx="1064108" cy="3807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Year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16200000">
            <a:off x="5478983" y="2618375"/>
            <a:ext cx="1231303" cy="431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FEATURES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62625" y="2643626"/>
            <a:ext cx="1064108" cy="3807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Month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562625" y="3165331"/>
            <a:ext cx="1064108" cy="3807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State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0369698" y="2332726"/>
            <a:ext cx="1294245" cy="7759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Seasonal Differencing x 1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0" y="3812453"/>
            <a:ext cx="4909325" cy="2387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52565" y="4290775"/>
            <a:ext cx="166490" cy="14630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192506" y="4221154"/>
            <a:ext cx="6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</a:t>
            </a:r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5056381" y="4624576"/>
            <a:ext cx="166490" cy="14630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186302" y="4559228"/>
            <a:ext cx="825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Predicted</a:t>
            </a:r>
            <a:endParaRPr lang="en-US" sz="1200" dirty="0"/>
          </a:p>
        </p:txBody>
      </p:sp>
      <p:sp>
        <p:nvSpPr>
          <p:cNvPr id="87" name="Rectangle 86"/>
          <p:cNvSpPr/>
          <p:nvPr/>
        </p:nvSpPr>
        <p:spPr>
          <a:xfrm>
            <a:off x="10721893" y="4290775"/>
            <a:ext cx="166490" cy="1463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861834" y="4221154"/>
            <a:ext cx="65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Actual</a:t>
            </a:r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10725709" y="4624576"/>
            <a:ext cx="166490" cy="1463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855630" y="4559228"/>
            <a:ext cx="825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Predicted</a:t>
            </a:r>
            <a:endParaRPr lang="en-US" sz="1200" dirty="0"/>
          </a:p>
        </p:txBody>
      </p:sp>
      <p:pic>
        <p:nvPicPr>
          <p:cNvPr id="2050" name="Picture 2" descr="Image result for tick m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31" y="676879"/>
            <a:ext cx="855315" cy="8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0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041" grpId="0"/>
      <p:bldP spid="50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3" grpId="0"/>
      <p:bldP spid="54" grpId="0" animBg="1"/>
      <p:bldP spid="57" grpId="0" animBg="1"/>
      <p:bldP spid="58" grpId="0" animBg="1"/>
      <p:bldP spid="59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7" grpId="0" animBg="1"/>
      <p:bldP spid="81" grpId="0"/>
      <p:bldP spid="85" grpId="0" animBg="1"/>
      <p:bldP spid="86" grpId="0"/>
      <p:bldP spid="87" grpId="0" animBg="1"/>
      <p:bldP spid="88" grpId="0"/>
      <p:bldP spid="89" grpId="0" animBg="1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78986" y="181651"/>
            <a:ext cx="3831296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Model for Plantation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085744" y="949033"/>
            <a:ext cx="1788768" cy="6217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Plantation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71703" y="3561095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Crop Price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04136" y="3561095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Interest Rate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424032" y="3561095"/>
            <a:ext cx="1351984" cy="49208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Real vs USD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5" name="Down Arrow 74"/>
          <p:cNvSpPr/>
          <p:nvPr/>
        </p:nvSpPr>
        <p:spPr>
          <a:xfrm flipV="1">
            <a:off x="5698656" y="1846035"/>
            <a:ext cx="562943" cy="104487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2631479" y="4281466"/>
            <a:ext cx="2032429" cy="1384995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sz="14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Milho</a:t>
            </a:r>
            <a:r>
              <a:rPr lang="en-US" sz="1400" dirty="0" smtClean="0"/>
              <a:t> International Price – Lag1, Lag3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/>
              <a:t>Soja</a:t>
            </a:r>
            <a:r>
              <a:rPr lang="en-US" sz="1400" dirty="0" smtClean="0"/>
              <a:t> International Price – Current, Lag3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5127100" y="4281466"/>
            <a:ext cx="1706056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sz="14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Interest Rate for that Month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7278190" y="4281466"/>
            <a:ext cx="1706056" cy="738664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endParaRPr lang="en-US" sz="1400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Exchange Rate for Month</a:t>
            </a:r>
            <a:endParaRPr lang="en-US" sz="1400" dirty="0"/>
          </a:p>
        </p:txBody>
      </p:sp>
      <p:cxnSp>
        <p:nvCxnSpPr>
          <p:cNvPr id="22" name="Straight Arrow Connector 21"/>
          <p:cNvCxnSpPr>
            <a:stCxn id="64" idx="0"/>
            <a:endCxn id="75" idx="0"/>
          </p:cNvCxnSpPr>
          <p:nvPr/>
        </p:nvCxnSpPr>
        <p:spPr>
          <a:xfrm flipV="1">
            <a:off x="5980128" y="2890907"/>
            <a:ext cx="0" cy="67018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122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0" y="1081045"/>
            <a:ext cx="2926079" cy="1809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Elbow Connector 3"/>
          <p:cNvCxnSpPr>
            <a:stCxn id="63" idx="0"/>
          </p:cNvCxnSpPr>
          <p:nvPr/>
        </p:nvCxnSpPr>
        <p:spPr>
          <a:xfrm rot="5400000" flipH="1" flipV="1">
            <a:off x="4194676" y="1940188"/>
            <a:ext cx="1073927" cy="2167889"/>
          </a:xfrm>
          <a:prstGeom prst="bentConnector2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Elbow Connector 6"/>
          <p:cNvCxnSpPr>
            <a:stCxn id="71" idx="0"/>
          </p:cNvCxnSpPr>
          <p:nvPr/>
        </p:nvCxnSpPr>
        <p:spPr>
          <a:xfrm rot="16200000" flipV="1">
            <a:off x="6560366" y="2021437"/>
            <a:ext cx="1073926" cy="2005390"/>
          </a:xfrm>
          <a:prstGeom prst="bentConnector2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/>
          <p:cNvSpPr txBox="1"/>
          <p:nvPr/>
        </p:nvSpPr>
        <p:spPr>
          <a:xfrm>
            <a:off x="435539" y="2923911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Interest Rate vs Crop Production</a:t>
            </a:r>
          </a:p>
          <a:p>
            <a:pPr algn="ctr"/>
            <a:r>
              <a:rPr lang="en-US" sz="1200" dirty="0" smtClean="0"/>
              <a:t>(Negatively Correlated)</a:t>
            </a:r>
            <a:endParaRPr lang="en-US" sz="1200" dirty="0"/>
          </a:p>
        </p:txBody>
      </p:sp>
      <p:pic>
        <p:nvPicPr>
          <p:cNvPr id="5123" name="Picture 1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016" y="1081052"/>
            <a:ext cx="2986468" cy="1842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047583" y="2995168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Exchange </a:t>
            </a:r>
            <a:r>
              <a:rPr lang="en-US" sz="1200" dirty="0" smtClean="0"/>
              <a:t>Rate vs Crop Production</a:t>
            </a:r>
          </a:p>
          <a:p>
            <a:pPr algn="ctr"/>
            <a:r>
              <a:rPr lang="en-US" sz="1200" dirty="0" smtClean="0"/>
              <a:t>(Positively Correlated)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3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22" y="733608"/>
            <a:ext cx="4494538" cy="2804904"/>
          </a:xfrm>
          <a:prstGeom prst="rect">
            <a:avLst/>
          </a:prstGeom>
        </p:spPr>
      </p:pic>
      <p:sp>
        <p:nvSpPr>
          <p:cNvPr id="83" name="Title 1"/>
          <p:cNvSpPr>
            <a:spLocks noGrp="1"/>
          </p:cNvSpPr>
          <p:nvPr>
            <p:ph type="title"/>
          </p:nvPr>
        </p:nvSpPr>
        <p:spPr>
          <a:xfrm>
            <a:off x="4291603" y="173863"/>
            <a:ext cx="3831296" cy="382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Results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0" y="3563581"/>
            <a:ext cx="4567690" cy="26598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94" y="760303"/>
            <a:ext cx="4563708" cy="27515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4" y="3563581"/>
            <a:ext cx="4636008" cy="27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5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dxc_powerpoint_16x9_template_v02" id="{6877BE7F-D716-0440-9C29-51081D34C5C3}" vid="{88156309-CCBB-2948-9BAC-E02B5223423D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23239</TotalTime>
  <Words>1021</Words>
  <Application>Microsoft Office PowerPoint</Application>
  <PresentationFormat>Widescreen</PresentationFormat>
  <Paragraphs>338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HP Simplified</vt:lpstr>
      <vt:lpstr>Times New Roman</vt:lpstr>
      <vt:lpstr>Wingdings</vt:lpstr>
      <vt:lpstr>DXC</vt:lpstr>
      <vt:lpstr>Worksheet</vt:lpstr>
      <vt:lpstr>VLI – Excess Export Forecasting</vt:lpstr>
      <vt:lpstr>Overview</vt:lpstr>
      <vt:lpstr>Production Forecasting</vt:lpstr>
      <vt:lpstr>Forecasting Production</vt:lpstr>
      <vt:lpstr>Data Sources</vt:lpstr>
      <vt:lpstr>Modeling Approach </vt:lpstr>
      <vt:lpstr>Models Tested for Production </vt:lpstr>
      <vt:lpstr>Model for Plantation </vt:lpstr>
      <vt:lpstr>Results </vt:lpstr>
      <vt:lpstr>PowerPoint Presentation</vt:lpstr>
      <vt:lpstr>PowerPoint Presentation</vt:lpstr>
      <vt:lpstr>PowerPoint Presentation</vt:lpstr>
      <vt:lpstr>Export Forecasting</vt:lpstr>
      <vt:lpstr> </vt:lpstr>
      <vt:lpstr>Data Sources</vt:lpstr>
      <vt:lpstr>Calculating zone values from state</vt:lpstr>
      <vt:lpstr>Co- Variates Correlations</vt:lpstr>
      <vt:lpstr>Results Soya</vt:lpstr>
      <vt:lpstr>Results Corn</vt:lpstr>
      <vt:lpstr>PowerPoint Presentation</vt:lpstr>
      <vt:lpstr>PowerPoint Presentation</vt:lpstr>
      <vt:lpstr>PowerPoint Presentation</vt:lpstr>
      <vt:lpstr>Consumption</vt:lpstr>
      <vt:lpstr>Consumption</vt:lpstr>
      <vt:lpstr>Consumption Ratio Rational</vt:lpstr>
      <vt:lpstr>                           Consumption Covariate Analysis</vt:lpstr>
      <vt:lpstr>Co- Variates Correlations</vt:lpstr>
      <vt:lpstr>Stock and Excess Exportable</vt:lpstr>
      <vt:lpstr>Calculating State and Zone Values from Brazil Level Information for Stock</vt:lpstr>
      <vt:lpstr>Stock </vt:lpstr>
      <vt:lpstr>Excess Exportable</vt:lpstr>
      <vt:lpstr>Questions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Non-Parametric Techniques for Estimation</dc:title>
  <dc:creator>Shah, Dhrumel Bha</dc:creator>
  <cp:lastModifiedBy>Shah, Dhrumel Bharat</cp:lastModifiedBy>
  <cp:revision>203</cp:revision>
  <dcterms:created xsi:type="dcterms:W3CDTF">2017-12-03T15:07:17Z</dcterms:created>
  <dcterms:modified xsi:type="dcterms:W3CDTF">2018-12-10T15:59:10Z</dcterms:modified>
</cp:coreProperties>
</file>